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7" r:id="rId4"/>
    <p:sldId id="268" r:id="rId5"/>
    <p:sldId id="261" r:id="rId6"/>
    <p:sldId id="262" r:id="rId7"/>
    <p:sldId id="263" r:id="rId8"/>
    <p:sldId id="264" r:id="rId9"/>
    <p:sldId id="269" r:id="rId10"/>
    <p:sldId id="270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9900"/>
    <a:srgbClr val="FF3300"/>
    <a:srgbClr val="0066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7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52609-46C6-4E30-B461-93823A41FC68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6639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A554-389C-4561-B945-BDA8E429E254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612952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E84D-8377-47BF-8C7A-620913402825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8013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4A630-C495-482D-8B72-1D0CC79E377B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770508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390EA-783B-4DDE-9B05-7D50BEE7A9A0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964366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312C-5448-4498-BC84-473E56D36A16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813620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FAE1-AE1A-4E46-B638-7530A53100CB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281404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ED9C611-F29A-4F67-A4A3-67548C66220C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758267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129B8-4693-4A54-926E-0880BA52BD15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862852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38843-458A-4A78-94E9-B910B5FD5945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596551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DF2E5-E477-480D-A884-717011D2D84B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564343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FBE4AF4-7757-45DC-AF12-6859CE948C79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0551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501EDC-BC95-475C-8E10-888190858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6129" y="1758304"/>
            <a:ext cx="6602853" cy="92774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300" dirty="0">
                <a:solidFill>
                  <a:srgbClr val="0B5195"/>
                </a:solidFill>
                <a:latin typeface="Arial" panose="020B0604020202020204" pitchFamily="34" charset="0"/>
              </a:rPr>
              <a:t>Основы ГИС и обработка геодезических данных</a:t>
            </a:r>
            <a:endParaRPr lang="ru-KZ" sz="33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32C68E-92BD-48BB-BC96-0D78F711D5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19" y="2946912"/>
            <a:ext cx="8420531" cy="1418192"/>
          </a:xfrm>
        </p:spPr>
        <p:txBody>
          <a:bodyPr>
            <a:normAutofit/>
          </a:bodyPr>
          <a:lstStyle/>
          <a:p>
            <a:pPr algn="ctr"/>
            <a:r>
              <a:rPr lang="ru-RU" sz="2100" b="1" dirty="0">
                <a:solidFill>
                  <a:schemeClr val="tx1"/>
                </a:solidFill>
              </a:rPr>
              <a:t>Лекция 3 . «Пространственные объекты, пространственные отношения и пространственная информация (</a:t>
            </a:r>
            <a:r>
              <a:rPr lang="ru-RU" sz="2100" b="1" dirty="0" err="1">
                <a:solidFill>
                  <a:schemeClr val="tx1"/>
                </a:solidFill>
              </a:rPr>
              <a:t>геоинформация</a:t>
            </a:r>
            <a:r>
              <a:rPr lang="ru-RU" sz="2100" b="1" dirty="0">
                <a:solidFill>
                  <a:schemeClr val="tx1"/>
                </a:solidFill>
              </a:rPr>
              <a:t>)»</a:t>
            </a:r>
            <a:endParaRPr lang="ru-KZ" sz="2100" b="1" dirty="0">
              <a:solidFill>
                <a:schemeClr val="tx1"/>
              </a:solidFill>
            </a:endParaRP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0E226D1-C177-4C3E-B549-09AB972A8663}"/>
              </a:ext>
            </a:extLst>
          </p:cNvPr>
          <p:cNvSpPr txBox="1">
            <a:spLocks/>
          </p:cNvSpPr>
          <p:nvPr/>
        </p:nvSpPr>
        <p:spPr>
          <a:xfrm>
            <a:off x="1128251" y="4455856"/>
            <a:ext cx="7543800" cy="85725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cap="none" dirty="0">
                <a:solidFill>
                  <a:schemeClr val="tx1"/>
                </a:solidFill>
              </a:rPr>
              <a:t>Лектор </a:t>
            </a:r>
          </a:p>
          <a:p>
            <a:r>
              <a:rPr lang="ru-RU" sz="1800" b="1" cap="none" dirty="0">
                <a:solidFill>
                  <a:schemeClr val="tx1"/>
                </a:solidFill>
              </a:rPr>
              <a:t>Старший преподаватель </a:t>
            </a:r>
            <a:r>
              <a:rPr lang="ru-RU" sz="1800" b="1" cap="none" dirty="0" err="1">
                <a:solidFill>
                  <a:schemeClr val="tx1"/>
                </a:solidFill>
              </a:rPr>
              <a:t>Кутубаева</a:t>
            </a:r>
            <a:r>
              <a:rPr lang="ru-RU" sz="1800" b="1" cap="none" dirty="0">
                <a:solidFill>
                  <a:schemeClr val="tx1"/>
                </a:solidFill>
              </a:rPr>
              <a:t> А.А.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  <a:endParaRPr lang="ru-KZ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23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E89F93A-9E79-45F9-AF30-6C80B2FFC4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altLang="ru-KZ" sz="4000" b="1">
                <a:solidFill>
                  <a:srgbClr val="FF3300"/>
                </a:solidFill>
              </a:rPr>
              <a:t>Типы пространственных объектов</a:t>
            </a:r>
            <a:r>
              <a:rPr lang="ru-RU" altLang="ru-KZ" sz="4000"/>
              <a:t> 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E045E20-2013-4F83-B2A2-62B49F9DEC1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97333" y="1143000"/>
            <a:ext cx="8316416" cy="5301208"/>
          </a:xfrm>
        </p:spPr>
        <p:txBody>
          <a:bodyPr>
            <a:normAutofit lnSpcReduction="10000"/>
          </a:bodyPr>
          <a:lstStyle/>
          <a:p>
            <a:pPr marL="609600" indent="-609600" algn="just">
              <a:lnSpc>
                <a:spcPct val="80000"/>
              </a:lnSpc>
              <a:buFontTx/>
              <a:buNone/>
            </a:pPr>
            <a:r>
              <a:rPr lang="ru-RU" altLang="ru-KZ" sz="2600" dirty="0"/>
              <a:t>В качестве </a:t>
            </a:r>
            <a:r>
              <a:rPr lang="ru-RU" altLang="ru-KZ" sz="2600" b="1" dirty="0">
                <a:solidFill>
                  <a:srgbClr val="FF3300"/>
                </a:solidFill>
              </a:rPr>
              <a:t>пространственных объектов</a:t>
            </a:r>
            <a:r>
              <a:rPr lang="ru-RU" altLang="ru-KZ" sz="2600" dirty="0"/>
              <a:t> в геоинформационном картографировании  используются </a:t>
            </a:r>
            <a:r>
              <a:rPr lang="ru-RU" altLang="ru-KZ" sz="2600" b="1" dirty="0">
                <a:solidFill>
                  <a:srgbClr val="FF3300"/>
                </a:solidFill>
              </a:rPr>
              <a:t>4 типа</a:t>
            </a:r>
            <a:r>
              <a:rPr lang="ru-RU" altLang="ru-KZ" sz="2600" dirty="0"/>
              <a:t> видимых и виртуальных объектов местности: 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KZ" sz="2600" dirty="0"/>
              <a:t>Географические, функциональные, исторические и другие отраслевые  </a:t>
            </a:r>
            <a:r>
              <a:rPr lang="ru-RU" altLang="ru-KZ" sz="2600" b="1" dirty="0">
                <a:solidFill>
                  <a:srgbClr val="FF3300"/>
                </a:solidFill>
              </a:rPr>
              <a:t>объекты</a:t>
            </a:r>
            <a:r>
              <a:rPr lang="ru-RU" altLang="ru-KZ" sz="2600" dirty="0"/>
              <a:t> -  дома, леса, реки, дороги,  территории, маршруты движения  и т. д.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KZ" sz="2600" dirty="0"/>
              <a:t>Различные  социально-экономические и природные </a:t>
            </a:r>
            <a:r>
              <a:rPr lang="ru-RU" altLang="ru-KZ" sz="2600" b="1" dirty="0">
                <a:solidFill>
                  <a:srgbClr val="FF3300"/>
                </a:solidFill>
              </a:rPr>
              <a:t>явления</a:t>
            </a:r>
            <a:r>
              <a:rPr lang="ru-RU" altLang="ru-KZ" sz="2600" dirty="0"/>
              <a:t> – вечная мерзлота, снежный покров, наводнение, заболеваемость  и т.д.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KZ" sz="2600" dirty="0"/>
              <a:t>Природные и техногенные </a:t>
            </a:r>
            <a:r>
              <a:rPr lang="ru-RU" altLang="ru-KZ" sz="2600" b="1" dirty="0">
                <a:solidFill>
                  <a:srgbClr val="FF3300"/>
                </a:solidFill>
              </a:rPr>
              <a:t>процессы</a:t>
            </a:r>
            <a:r>
              <a:rPr lang="ru-RU" altLang="ru-KZ" sz="2600" dirty="0"/>
              <a:t> – загрязнение или эрозия почв, опустынивание, заболачивание, урбанизация, миграция и т.д.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KZ" sz="2600" b="1" dirty="0">
                <a:solidFill>
                  <a:srgbClr val="FF3300"/>
                </a:solidFill>
              </a:rPr>
              <a:t>События</a:t>
            </a:r>
            <a:r>
              <a:rPr lang="ru-RU" altLang="ru-KZ" sz="2600" dirty="0"/>
              <a:t> – цунами, автокатастрофы, падение метеорита, военное сражение и т.д.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D1036186-4D13-4BC0-BA6E-5E3F38B5AC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81075"/>
          </a:xfrm>
        </p:spPr>
        <p:txBody>
          <a:bodyPr/>
          <a:lstStyle/>
          <a:p>
            <a:r>
              <a:rPr lang="ru-RU" altLang="ru-KZ" sz="3600" b="1" dirty="0"/>
              <a:t>Виды пространственных отношений: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8C2AB21D-34AD-451E-9A82-6718EAE82A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95513" y="1608932"/>
            <a:ext cx="6265863" cy="647700"/>
          </a:xfrm>
        </p:spPr>
        <p:txBody>
          <a:bodyPr>
            <a:normAutofit fontScale="85000" lnSpcReduction="20000"/>
          </a:bodyPr>
          <a:lstStyle/>
          <a:p>
            <a:pPr marL="609600" indent="-609600">
              <a:buFontTx/>
              <a:buNone/>
            </a:pPr>
            <a:r>
              <a:rPr lang="ru-RU" altLang="ru-KZ" b="1" dirty="0">
                <a:solidFill>
                  <a:srgbClr val="FF0066"/>
                </a:solidFill>
              </a:rPr>
              <a:t>Включение</a:t>
            </a:r>
            <a:r>
              <a:rPr lang="ru-RU" altLang="ru-KZ" dirty="0"/>
              <a:t> – объект А</a:t>
            </a:r>
          </a:p>
          <a:p>
            <a:pPr marL="609600" indent="-609600">
              <a:buFontTx/>
              <a:buNone/>
            </a:pPr>
            <a:r>
              <a:rPr lang="ru-RU" altLang="ru-KZ" dirty="0"/>
              <a:t>включает объект В</a:t>
            </a:r>
          </a:p>
        </p:txBody>
      </p:sp>
      <p:sp>
        <p:nvSpPr>
          <p:cNvPr id="15364" name="Oval 4">
            <a:extLst>
              <a:ext uri="{FF2B5EF4-FFF2-40B4-BE49-F238E27FC236}">
                <a16:creationId xmlns:a16="http://schemas.microsoft.com/office/drawing/2014/main" id="{261328B0-3BB2-45B5-AC8B-6AC81CD101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268413"/>
            <a:ext cx="1368425" cy="13684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DA9E9F3A-9A68-410C-BE1B-4213844F5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916113"/>
            <a:ext cx="647700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367" name="Text Box 7">
            <a:extLst>
              <a:ext uri="{FF2B5EF4-FFF2-40B4-BE49-F238E27FC236}">
                <a16:creationId xmlns:a16="http://schemas.microsoft.com/office/drawing/2014/main" id="{A7F58A0F-1EBA-4321-A791-DCA010478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844675"/>
            <a:ext cx="5048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/>
              <a:t>В</a:t>
            </a:r>
          </a:p>
        </p:txBody>
      </p:sp>
      <p:sp>
        <p:nvSpPr>
          <p:cNvPr id="15369" name="Text Box 9">
            <a:extLst>
              <a:ext uri="{FF2B5EF4-FFF2-40B4-BE49-F238E27FC236}">
                <a16:creationId xmlns:a16="http://schemas.microsoft.com/office/drawing/2014/main" id="{04A6FF70-2697-44B7-ABC1-B2ED66E33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341438"/>
            <a:ext cx="6477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/>
              <a:t>А</a:t>
            </a:r>
          </a:p>
        </p:txBody>
      </p:sp>
      <p:sp>
        <p:nvSpPr>
          <p:cNvPr id="15370" name="Text Box 10">
            <a:extLst>
              <a:ext uri="{FF2B5EF4-FFF2-40B4-BE49-F238E27FC236}">
                <a16:creationId xmlns:a16="http://schemas.microsoft.com/office/drawing/2014/main" id="{EE5FE16E-1D96-4A3F-9D18-E952DE9843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36838"/>
            <a:ext cx="9144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/>
              <a:t> </a:t>
            </a:r>
            <a:r>
              <a:rPr lang="ru-RU" altLang="ru-KZ" sz="3200" b="1">
                <a:solidFill>
                  <a:srgbClr val="0066FF"/>
                </a:solidFill>
              </a:rPr>
              <a:t>Пересечение</a:t>
            </a:r>
            <a:r>
              <a:rPr lang="ru-RU" altLang="ru-KZ" sz="3200"/>
              <a:t> – объект В пересекает объект А</a:t>
            </a:r>
          </a:p>
        </p:txBody>
      </p:sp>
      <p:grpSp>
        <p:nvGrpSpPr>
          <p:cNvPr id="15409" name="Group 49">
            <a:extLst>
              <a:ext uri="{FF2B5EF4-FFF2-40B4-BE49-F238E27FC236}">
                <a16:creationId xmlns:a16="http://schemas.microsoft.com/office/drawing/2014/main" id="{95473D25-3F4F-4ADF-80D5-03F58A925AD2}"/>
              </a:ext>
            </a:extLst>
          </p:cNvPr>
          <p:cNvGrpSpPr>
            <a:grpSpLocks/>
          </p:cNvGrpSpPr>
          <p:nvPr/>
        </p:nvGrpSpPr>
        <p:grpSpPr bwMode="auto">
          <a:xfrm>
            <a:off x="3202781" y="3230535"/>
            <a:ext cx="2376488" cy="936625"/>
            <a:chOff x="975" y="2024"/>
            <a:chExt cx="1497" cy="590"/>
          </a:xfrm>
        </p:grpSpPr>
        <p:sp>
          <p:nvSpPr>
            <p:cNvPr id="15371" name="Oval 11">
              <a:extLst>
                <a:ext uri="{FF2B5EF4-FFF2-40B4-BE49-F238E27FC236}">
                  <a16:creationId xmlns:a16="http://schemas.microsoft.com/office/drawing/2014/main" id="{24FC6E60-66BD-43FB-9450-5AAAFCE4C9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2160"/>
              <a:ext cx="862" cy="4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15372" name="Line 12">
              <a:extLst>
                <a:ext uri="{FF2B5EF4-FFF2-40B4-BE49-F238E27FC236}">
                  <a16:creationId xmlns:a16="http://schemas.microsoft.com/office/drawing/2014/main" id="{ABD77BA9-527B-4AF3-B5BF-FBC7737641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75" y="2341"/>
              <a:ext cx="1497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5373" name="Text Box 13">
              <a:extLst>
                <a:ext uri="{FF2B5EF4-FFF2-40B4-BE49-F238E27FC236}">
                  <a16:creationId xmlns:a16="http://schemas.microsoft.com/office/drawing/2014/main" id="{86E7F23E-7F78-4330-B68E-56E34C4965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8" y="2115"/>
              <a:ext cx="45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KZ" sz="3200"/>
                <a:t>А</a:t>
              </a:r>
            </a:p>
          </p:txBody>
        </p:sp>
        <p:sp>
          <p:nvSpPr>
            <p:cNvPr id="15374" name="Text Box 14">
              <a:extLst>
                <a:ext uri="{FF2B5EF4-FFF2-40B4-BE49-F238E27FC236}">
                  <a16:creationId xmlns:a16="http://schemas.microsoft.com/office/drawing/2014/main" id="{715C8CDC-F448-4BA4-A6C5-5580E4ECBB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2024"/>
              <a:ext cx="31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KZ" sz="3200"/>
                <a:t>В</a:t>
              </a:r>
            </a:p>
          </p:txBody>
        </p:sp>
      </p:grpSp>
      <p:sp>
        <p:nvSpPr>
          <p:cNvPr id="15375" name="Text Box 15">
            <a:extLst>
              <a:ext uri="{FF2B5EF4-FFF2-40B4-BE49-F238E27FC236}">
                <a16:creationId xmlns:a16="http://schemas.microsoft.com/office/drawing/2014/main" id="{89D110DD-9D9C-4EE8-8B34-3108B020D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221163"/>
            <a:ext cx="9144000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100" b="1">
                <a:solidFill>
                  <a:srgbClr val="009900"/>
                </a:solidFill>
              </a:rPr>
              <a:t>Примыкание</a:t>
            </a:r>
            <a:r>
              <a:rPr lang="ru-RU" altLang="ru-KZ" sz="3100"/>
              <a:t> – объект А примыкает к объекту В</a:t>
            </a:r>
          </a:p>
        </p:txBody>
      </p:sp>
      <p:grpSp>
        <p:nvGrpSpPr>
          <p:cNvPr id="15408" name="Group 48">
            <a:extLst>
              <a:ext uri="{FF2B5EF4-FFF2-40B4-BE49-F238E27FC236}">
                <a16:creationId xmlns:a16="http://schemas.microsoft.com/office/drawing/2014/main" id="{B40973FE-28F2-4550-870E-4FE03329A71B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3429000"/>
            <a:ext cx="2089150" cy="579438"/>
            <a:chOff x="3152" y="2205"/>
            <a:chExt cx="1316" cy="365"/>
          </a:xfrm>
        </p:grpSpPr>
        <p:sp>
          <p:nvSpPr>
            <p:cNvPr id="15376" name="Oval 16">
              <a:extLst>
                <a:ext uri="{FF2B5EF4-FFF2-40B4-BE49-F238E27FC236}">
                  <a16:creationId xmlns:a16="http://schemas.microsoft.com/office/drawing/2014/main" id="{D228D3E1-37C2-4161-8AAC-61E9F6C622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2" y="2251"/>
              <a:ext cx="817" cy="3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15377" name="Oval 17">
              <a:extLst>
                <a:ext uri="{FF2B5EF4-FFF2-40B4-BE49-F238E27FC236}">
                  <a16:creationId xmlns:a16="http://schemas.microsoft.com/office/drawing/2014/main" id="{72943BE9-3174-45D5-B335-C090DC0B7F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2251"/>
              <a:ext cx="817" cy="3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15378" name="Text Box 18">
              <a:extLst>
                <a:ext uri="{FF2B5EF4-FFF2-40B4-BE49-F238E27FC236}">
                  <a16:creationId xmlns:a16="http://schemas.microsoft.com/office/drawing/2014/main" id="{3CF64605-E9C2-4D99-9360-5B1DBCB591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8" y="2205"/>
              <a:ext cx="31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KZ" sz="3200"/>
                <a:t>А</a:t>
              </a:r>
            </a:p>
          </p:txBody>
        </p:sp>
        <p:sp>
          <p:nvSpPr>
            <p:cNvPr id="15379" name="Text Box 19">
              <a:extLst>
                <a:ext uri="{FF2B5EF4-FFF2-40B4-BE49-F238E27FC236}">
                  <a16:creationId xmlns:a16="http://schemas.microsoft.com/office/drawing/2014/main" id="{967C2F3B-467F-4905-BF4C-ECEAE53BAB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2205"/>
              <a:ext cx="31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KZ" sz="3200"/>
                <a:t>В</a:t>
              </a:r>
            </a:p>
          </p:txBody>
        </p:sp>
      </p:grpSp>
      <p:sp>
        <p:nvSpPr>
          <p:cNvPr id="15380" name="Rectangle 20">
            <a:extLst>
              <a:ext uri="{FF2B5EF4-FFF2-40B4-BE49-F238E27FC236}">
                <a16:creationId xmlns:a16="http://schemas.microsoft.com/office/drawing/2014/main" id="{EDBB32E0-2FBC-4C3F-9361-3771C6B8F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4797425"/>
            <a:ext cx="576263" cy="5762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381" name="Rectangle 21">
            <a:extLst>
              <a:ext uri="{FF2B5EF4-FFF2-40B4-BE49-F238E27FC236}">
                <a16:creationId xmlns:a16="http://schemas.microsoft.com/office/drawing/2014/main" id="{BAB7300F-F031-4033-B08C-6A23FC4F24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538" y="4797425"/>
            <a:ext cx="576262" cy="5762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382" name="Text Box 22">
            <a:extLst>
              <a:ext uri="{FF2B5EF4-FFF2-40B4-BE49-F238E27FC236}">
                <a16:creationId xmlns:a16="http://schemas.microsoft.com/office/drawing/2014/main" id="{42E925AE-6200-47AB-85D0-8FDAD5489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4797425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/>
              <a:t>В</a:t>
            </a:r>
          </a:p>
        </p:txBody>
      </p:sp>
      <p:sp>
        <p:nvSpPr>
          <p:cNvPr id="15383" name="Text Box 23">
            <a:extLst>
              <a:ext uri="{FF2B5EF4-FFF2-40B4-BE49-F238E27FC236}">
                <a16:creationId xmlns:a16="http://schemas.microsoft.com/office/drawing/2014/main" id="{3D1EB6CC-C9F5-4016-81F3-AFC750A73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4797425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/>
              <a:t>А</a:t>
            </a:r>
          </a:p>
        </p:txBody>
      </p:sp>
      <p:sp>
        <p:nvSpPr>
          <p:cNvPr id="15384" name="Oval 24">
            <a:extLst>
              <a:ext uri="{FF2B5EF4-FFF2-40B4-BE49-F238E27FC236}">
                <a16:creationId xmlns:a16="http://schemas.microsoft.com/office/drawing/2014/main" id="{95BD790C-2BED-44F1-87C4-88E8F92965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4797425"/>
            <a:ext cx="1008062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385" name="Oval 25">
            <a:extLst>
              <a:ext uri="{FF2B5EF4-FFF2-40B4-BE49-F238E27FC236}">
                <a16:creationId xmlns:a16="http://schemas.microsoft.com/office/drawing/2014/main" id="{2197CF56-B364-41BC-877A-F1812E6531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0788" y="4797425"/>
            <a:ext cx="1008062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391" name="Text Box 31">
            <a:extLst>
              <a:ext uri="{FF2B5EF4-FFF2-40B4-BE49-F238E27FC236}">
                <a16:creationId xmlns:a16="http://schemas.microsoft.com/office/drawing/2014/main" id="{206A2654-4AF6-4DD2-88CB-B67BA6EDB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4724400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/>
              <a:t>А</a:t>
            </a:r>
          </a:p>
        </p:txBody>
      </p:sp>
      <p:sp>
        <p:nvSpPr>
          <p:cNvPr id="15392" name="Text Box 32">
            <a:extLst>
              <a:ext uri="{FF2B5EF4-FFF2-40B4-BE49-F238E27FC236}">
                <a16:creationId xmlns:a16="http://schemas.microsoft.com/office/drawing/2014/main" id="{FFC5C361-4666-4B75-9ADB-3ABBA8707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25" y="4724400"/>
            <a:ext cx="5762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/>
              <a:t>В</a:t>
            </a:r>
          </a:p>
        </p:txBody>
      </p:sp>
      <p:sp>
        <p:nvSpPr>
          <p:cNvPr id="15393" name="Text Box 33">
            <a:extLst>
              <a:ext uri="{FF2B5EF4-FFF2-40B4-BE49-F238E27FC236}">
                <a16:creationId xmlns:a16="http://schemas.microsoft.com/office/drawing/2014/main" id="{95281F8F-7912-42DE-BB65-23189C9840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4868863"/>
            <a:ext cx="4318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/>
              <a:t>А</a:t>
            </a:r>
          </a:p>
        </p:txBody>
      </p:sp>
      <p:sp>
        <p:nvSpPr>
          <p:cNvPr id="15395" name="Rectangle 35">
            <a:extLst>
              <a:ext uri="{FF2B5EF4-FFF2-40B4-BE49-F238E27FC236}">
                <a16:creationId xmlns:a16="http://schemas.microsoft.com/office/drawing/2014/main" id="{CC70F877-38B7-4898-B1D9-7B49FEB9D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4868863"/>
            <a:ext cx="576263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396" name="Text Box 36">
            <a:extLst>
              <a:ext uri="{FF2B5EF4-FFF2-40B4-BE49-F238E27FC236}">
                <a16:creationId xmlns:a16="http://schemas.microsoft.com/office/drawing/2014/main" id="{65ADDABC-E121-4E9C-AEB1-17CA04DEB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4868863"/>
            <a:ext cx="4318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/>
              <a:t>В</a:t>
            </a:r>
          </a:p>
        </p:txBody>
      </p:sp>
      <p:sp>
        <p:nvSpPr>
          <p:cNvPr id="15397" name="Line 37">
            <a:extLst>
              <a:ext uri="{FF2B5EF4-FFF2-40B4-BE49-F238E27FC236}">
                <a16:creationId xmlns:a16="http://schemas.microsoft.com/office/drawing/2014/main" id="{5790A9B6-2402-46F1-8D87-96E9FADC208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95513" y="4868863"/>
            <a:ext cx="14398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5398" name="Text Box 38">
            <a:extLst>
              <a:ext uri="{FF2B5EF4-FFF2-40B4-BE49-F238E27FC236}">
                <a16:creationId xmlns:a16="http://schemas.microsoft.com/office/drawing/2014/main" id="{E2D9A800-7544-488F-BB41-0623B2CF1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4797425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/>
              <a:t>А</a:t>
            </a:r>
          </a:p>
        </p:txBody>
      </p:sp>
      <p:sp>
        <p:nvSpPr>
          <p:cNvPr id="15399" name="Text Box 39">
            <a:extLst>
              <a:ext uri="{FF2B5EF4-FFF2-40B4-BE49-F238E27FC236}">
                <a16:creationId xmlns:a16="http://schemas.microsoft.com/office/drawing/2014/main" id="{3D04267A-90E5-481D-9E16-D38E822CF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445125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 b="1"/>
              <a:t>Соседство</a:t>
            </a:r>
            <a:r>
              <a:rPr lang="ru-RU" altLang="ru-KZ" sz="3200"/>
              <a:t> – объект А – сосед объекта В</a:t>
            </a:r>
          </a:p>
        </p:txBody>
      </p:sp>
      <p:sp>
        <p:nvSpPr>
          <p:cNvPr id="15400" name="Rectangle 40">
            <a:extLst>
              <a:ext uri="{FF2B5EF4-FFF2-40B4-BE49-F238E27FC236}">
                <a16:creationId xmlns:a16="http://schemas.microsoft.com/office/drawing/2014/main" id="{83F928C0-6BDC-45E9-9C01-E1808C03BF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6021388"/>
            <a:ext cx="720725" cy="6540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401" name="Text Box 41">
            <a:extLst>
              <a:ext uri="{FF2B5EF4-FFF2-40B4-BE49-F238E27FC236}">
                <a16:creationId xmlns:a16="http://schemas.microsoft.com/office/drawing/2014/main" id="{CAA62657-A276-41AE-861C-1DADD2DA5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021388"/>
            <a:ext cx="5762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/>
              <a:t>А</a:t>
            </a:r>
          </a:p>
        </p:txBody>
      </p:sp>
      <p:sp>
        <p:nvSpPr>
          <p:cNvPr id="15402" name="Oval 42">
            <a:extLst>
              <a:ext uri="{FF2B5EF4-FFF2-40B4-BE49-F238E27FC236}">
                <a16:creationId xmlns:a16="http://schemas.microsoft.com/office/drawing/2014/main" id="{52633D00-0780-4981-9BA4-1CAE41B9C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5949950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5403" name="Text Box 43">
            <a:extLst>
              <a:ext uri="{FF2B5EF4-FFF2-40B4-BE49-F238E27FC236}">
                <a16:creationId xmlns:a16="http://schemas.microsoft.com/office/drawing/2014/main" id="{3587410B-4093-4A35-BD87-6599DB7183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5949950"/>
            <a:ext cx="4333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/>
              <a:t>В</a:t>
            </a:r>
          </a:p>
        </p:txBody>
      </p:sp>
      <p:sp>
        <p:nvSpPr>
          <p:cNvPr id="15404" name="Line 44">
            <a:extLst>
              <a:ext uri="{FF2B5EF4-FFF2-40B4-BE49-F238E27FC236}">
                <a16:creationId xmlns:a16="http://schemas.microsoft.com/office/drawing/2014/main" id="{771CD87A-5892-4BBE-84CA-C71047AE2A4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51275" y="6092825"/>
            <a:ext cx="2016125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5405" name="Line 45">
            <a:extLst>
              <a:ext uri="{FF2B5EF4-FFF2-40B4-BE49-F238E27FC236}">
                <a16:creationId xmlns:a16="http://schemas.microsoft.com/office/drawing/2014/main" id="{D9D9573D-C211-42E7-A0A4-3B2A40B5D1E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32363" y="6165850"/>
            <a:ext cx="2016125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5406" name="Text Box 46">
            <a:extLst>
              <a:ext uri="{FF2B5EF4-FFF2-40B4-BE49-F238E27FC236}">
                <a16:creationId xmlns:a16="http://schemas.microsoft.com/office/drawing/2014/main" id="{973D0974-22A5-4B17-94CE-852C28B16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5876925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/>
              <a:t>А</a:t>
            </a:r>
          </a:p>
        </p:txBody>
      </p:sp>
      <p:sp>
        <p:nvSpPr>
          <p:cNvPr id="15407" name="Text Box 47">
            <a:extLst>
              <a:ext uri="{FF2B5EF4-FFF2-40B4-BE49-F238E27FC236}">
                <a16:creationId xmlns:a16="http://schemas.microsoft.com/office/drawing/2014/main" id="{A701C64F-A625-41AD-938E-B6BDC48DD8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563" y="6278563"/>
            <a:ext cx="4318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/>
              <a:t>В</a:t>
            </a:r>
          </a:p>
        </p:txBody>
      </p:sp>
      <p:sp>
        <p:nvSpPr>
          <p:cNvPr id="15410" name="Line 50">
            <a:extLst>
              <a:ext uri="{FF2B5EF4-FFF2-40B4-BE49-F238E27FC236}">
                <a16:creationId xmlns:a16="http://schemas.microsoft.com/office/drawing/2014/main" id="{3C45EB1D-095E-4EF6-8D5B-A91BE51AE6BF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650" y="3284538"/>
            <a:ext cx="1800225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5411" name="Line 51">
            <a:extLst>
              <a:ext uri="{FF2B5EF4-FFF2-40B4-BE49-F238E27FC236}">
                <a16:creationId xmlns:a16="http://schemas.microsoft.com/office/drawing/2014/main" id="{EEC0EBB0-BFC7-4487-AB19-BC61D6CF922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9750" y="3357563"/>
            <a:ext cx="2160588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5412" name="Text Box 52">
            <a:extLst>
              <a:ext uri="{FF2B5EF4-FFF2-40B4-BE49-F238E27FC236}">
                <a16:creationId xmlns:a16="http://schemas.microsoft.com/office/drawing/2014/main" id="{004BD6F8-1005-46B0-9BE6-FE00C1428E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3644900"/>
            <a:ext cx="4333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/>
              <a:t>А</a:t>
            </a:r>
          </a:p>
        </p:txBody>
      </p:sp>
      <p:sp>
        <p:nvSpPr>
          <p:cNvPr id="15413" name="Text Box 53">
            <a:extLst>
              <a:ext uri="{FF2B5EF4-FFF2-40B4-BE49-F238E27FC236}">
                <a16:creationId xmlns:a16="http://schemas.microsoft.com/office/drawing/2014/main" id="{5B5A78DD-CE1D-4CD2-A3A9-6CF904FAB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3644900"/>
            <a:ext cx="4333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/>
              <a:t>В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CC8E6F2-D782-429F-997F-DA237ABB7D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altLang="ru-KZ" sz="4000" b="1"/>
              <a:t>Примеры пространственных отношений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7784CC3-F80C-473E-B313-41821A1DFA5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211960" y="1772816"/>
            <a:ext cx="4932040" cy="4896272"/>
          </a:xfrm>
        </p:spPr>
        <p:txBody>
          <a:bodyPr/>
          <a:lstStyle/>
          <a:p>
            <a:r>
              <a:rPr lang="ru-RU" altLang="ru-KZ" b="1" dirty="0">
                <a:solidFill>
                  <a:srgbClr val="FF0066"/>
                </a:solidFill>
              </a:rPr>
              <a:t>Включение</a:t>
            </a:r>
            <a:r>
              <a:rPr lang="ru-RU" altLang="ru-KZ" dirty="0"/>
              <a:t>: озеро в лесу, остров на реке, дом на острове, просека в лесу и т.д.</a:t>
            </a:r>
          </a:p>
          <a:p>
            <a:r>
              <a:rPr lang="ru-RU" altLang="ru-KZ" b="1" dirty="0">
                <a:solidFill>
                  <a:srgbClr val="0066FF"/>
                </a:solidFill>
              </a:rPr>
              <a:t>Пересечение</a:t>
            </a:r>
            <a:r>
              <a:rPr lang="ru-RU" altLang="ru-KZ" dirty="0"/>
              <a:t>: дорога через лес, лес и  болото, территория города и зона наводнения , две дороги, дорога и река и т.д.</a:t>
            </a:r>
          </a:p>
          <a:p>
            <a:r>
              <a:rPr lang="ru-RU" altLang="ru-KZ" b="1" dirty="0">
                <a:solidFill>
                  <a:srgbClr val="009900"/>
                </a:solidFill>
              </a:rPr>
              <a:t>Примыкание</a:t>
            </a:r>
            <a:r>
              <a:rPr lang="ru-RU" altLang="ru-KZ" dirty="0"/>
              <a:t>: дорога по краю леса, два земельных участка, лес и пашня и т.д.</a:t>
            </a:r>
          </a:p>
          <a:p>
            <a:r>
              <a:rPr lang="ru-RU" altLang="ru-KZ" dirty="0"/>
              <a:t> </a:t>
            </a:r>
            <a:r>
              <a:rPr lang="ru-RU" altLang="ru-KZ" b="1" dirty="0"/>
              <a:t>Соседство</a:t>
            </a:r>
            <a:r>
              <a:rPr lang="ru-RU" altLang="ru-KZ" dirty="0"/>
              <a:t>:  населенные пункты, дороги, озера, леса, реки, мосты и т.д. 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074FAFA-04E6-4352-A7E5-8C0A0AD56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61562"/>
            <a:ext cx="285750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687766D7-3DEA-4DF4-BCEA-F234BC421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79" y="3645024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BF007AC7-7D0D-4D75-977B-F246D4665B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1052513"/>
          </a:xfrm>
        </p:spPr>
        <p:txBody>
          <a:bodyPr/>
          <a:lstStyle/>
          <a:p>
            <a:r>
              <a:rPr lang="ru-RU" altLang="ru-KZ" sz="4000" b="1"/>
              <a:t>Характеристики геоинформации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59F412F3-942E-4715-A98C-E46AD2C5D60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7544" y="1916832"/>
            <a:ext cx="7920880" cy="3773016"/>
          </a:xfrm>
        </p:spPr>
        <p:txBody>
          <a:bodyPr>
            <a:normAutofit lnSpcReduction="10000"/>
          </a:bodyPr>
          <a:lstStyle/>
          <a:p>
            <a:r>
              <a:rPr lang="ru-RU" altLang="ru-KZ" sz="4800" b="1" dirty="0">
                <a:solidFill>
                  <a:schemeClr val="accent2">
                    <a:lumMod val="50000"/>
                  </a:schemeClr>
                </a:solidFill>
              </a:rPr>
              <a:t>- состав и содержание</a:t>
            </a:r>
          </a:p>
          <a:p>
            <a:r>
              <a:rPr lang="ru-RU" altLang="ru-KZ" sz="4800" b="1" dirty="0">
                <a:solidFill>
                  <a:schemeClr val="accent2">
                    <a:lumMod val="50000"/>
                  </a:schemeClr>
                </a:solidFill>
              </a:rPr>
              <a:t>- форма представления</a:t>
            </a:r>
          </a:p>
          <a:p>
            <a:r>
              <a:rPr lang="ru-RU" altLang="ru-KZ" sz="4800" b="1" dirty="0">
                <a:solidFill>
                  <a:schemeClr val="accent2">
                    <a:lumMod val="50000"/>
                  </a:schemeClr>
                </a:solidFill>
              </a:rPr>
              <a:t>- структура и формат</a:t>
            </a:r>
          </a:p>
          <a:p>
            <a:r>
              <a:rPr lang="ru-RU" altLang="ru-KZ" sz="4800" b="1" dirty="0">
                <a:solidFill>
                  <a:schemeClr val="accent2">
                    <a:lumMod val="50000"/>
                  </a:schemeClr>
                </a:solidFill>
              </a:rPr>
              <a:t>- языковые средства представления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7CFCC38-04DA-4D8B-8AAA-F4D0D6D3BD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41438"/>
          </a:xfrm>
        </p:spPr>
        <p:txBody>
          <a:bodyPr/>
          <a:lstStyle/>
          <a:p>
            <a:r>
              <a:rPr lang="ru-RU" altLang="ru-KZ" sz="4000" dirty="0">
                <a:solidFill>
                  <a:schemeClr val="accent2">
                    <a:lumMod val="50000"/>
                  </a:schemeClr>
                </a:solidFill>
              </a:rPr>
              <a:t>Состав и содержание </a:t>
            </a:r>
            <a:r>
              <a:rPr lang="ru-RU" altLang="ru-KZ" sz="4000" dirty="0" err="1">
                <a:solidFill>
                  <a:schemeClr val="accent2">
                    <a:lumMod val="50000"/>
                  </a:schemeClr>
                </a:solidFill>
              </a:rPr>
              <a:t>геоинформации</a:t>
            </a:r>
            <a:endParaRPr lang="ru-RU" altLang="ru-KZ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39845B4A-E6D8-49F8-B689-2176562F99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341438"/>
            <a:ext cx="8964613" cy="55165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KZ" sz="4000" dirty="0">
                <a:solidFill>
                  <a:schemeClr val="accent2">
                    <a:lumMod val="50000"/>
                  </a:schemeClr>
                </a:solidFill>
              </a:rPr>
              <a:t>Геометрическая- информация о форме, размере и местоположении объекта</a:t>
            </a:r>
          </a:p>
          <a:p>
            <a:pPr>
              <a:lnSpc>
                <a:spcPct val="80000"/>
              </a:lnSpc>
            </a:pPr>
            <a:r>
              <a:rPr lang="ru-RU" altLang="ru-KZ" sz="4000" dirty="0">
                <a:solidFill>
                  <a:schemeClr val="accent2">
                    <a:lumMod val="50000"/>
                  </a:schemeClr>
                </a:solidFill>
              </a:rPr>
              <a:t>Семантическая ( атрибутивная) -  информация о сущности и содержании объекта</a:t>
            </a:r>
          </a:p>
          <a:p>
            <a:pPr>
              <a:lnSpc>
                <a:spcPct val="80000"/>
              </a:lnSpc>
            </a:pPr>
            <a:r>
              <a:rPr lang="ru-RU" altLang="ru-KZ" sz="4000" dirty="0">
                <a:solidFill>
                  <a:schemeClr val="accent2">
                    <a:lumMod val="50000"/>
                  </a:schemeClr>
                </a:solidFill>
              </a:rPr>
              <a:t>Топологическая –информация о пространственных отношениях объектов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A0EAB906-DD93-4AEB-A4B5-84DDC78155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altLang="ru-KZ" sz="4000" b="1">
                <a:solidFill>
                  <a:schemeClr val="accent2">
                    <a:lumMod val="50000"/>
                  </a:schemeClr>
                </a:solidFill>
              </a:rPr>
              <a:t>Формы представления  геоинформации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E2FFAB39-BC66-4FB8-873F-364BD428FE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557338"/>
            <a:ext cx="9144000" cy="53006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KZ" sz="3600" b="1">
                <a:solidFill>
                  <a:schemeClr val="accent2">
                    <a:lumMod val="50000"/>
                  </a:schemeClr>
                </a:solidFill>
              </a:rPr>
              <a:t>Аналоговая</a:t>
            </a:r>
            <a:r>
              <a:rPr lang="ru-RU" altLang="ru-KZ" b="1">
                <a:solidFill>
                  <a:schemeClr val="accent2">
                    <a:lumMod val="50000"/>
                  </a:schemeClr>
                </a:solidFill>
              </a:rPr>
              <a:t> – представлена в виде графических и фотографических изображений и  предназначена для   визуального восприятия человеком</a:t>
            </a:r>
          </a:p>
          <a:p>
            <a:pPr>
              <a:lnSpc>
                <a:spcPct val="90000"/>
              </a:lnSpc>
            </a:pPr>
            <a:r>
              <a:rPr lang="ru-RU" altLang="ru-KZ" sz="3600" b="1">
                <a:solidFill>
                  <a:schemeClr val="accent2">
                    <a:lumMod val="50000"/>
                  </a:schemeClr>
                </a:solidFill>
              </a:rPr>
              <a:t>Алфавитно-цифровая</a:t>
            </a:r>
            <a:r>
              <a:rPr lang="ru-RU" altLang="ru-KZ" b="1">
                <a:solidFill>
                  <a:schemeClr val="accent2">
                    <a:lumMod val="50000"/>
                  </a:schemeClr>
                </a:solidFill>
              </a:rPr>
              <a:t> – представлена набором букв и цифр и предназначена для визуального восприятия человеком</a:t>
            </a:r>
          </a:p>
          <a:p>
            <a:pPr>
              <a:lnSpc>
                <a:spcPct val="90000"/>
              </a:lnSpc>
            </a:pPr>
            <a:r>
              <a:rPr lang="ru-RU" altLang="ru-KZ" sz="3600" b="1">
                <a:solidFill>
                  <a:schemeClr val="accent2">
                    <a:lumMod val="50000"/>
                  </a:schemeClr>
                </a:solidFill>
              </a:rPr>
              <a:t>Цифровая</a:t>
            </a:r>
            <a:r>
              <a:rPr lang="ru-RU" altLang="ru-KZ" b="1">
                <a:solidFill>
                  <a:schemeClr val="accent2">
                    <a:lumMod val="50000"/>
                  </a:schemeClr>
                </a:solidFill>
              </a:rPr>
              <a:t> – представлена в компьютерно-читаемом виде и  предназначена для компьютерной обработки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1E761293-85EC-4678-A475-C3E610E3E0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41475"/>
          </a:xfrm>
        </p:spPr>
        <p:txBody>
          <a:bodyPr/>
          <a:lstStyle/>
          <a:p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Структуры и форматы</a:t>
            </a:r>
            <a:r>
              <a:rPr lang="ru-RU" altLang="ru-KZ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altLang="ru-KZ" b="1" dirty="0" err="1">
                <a:solidFill>
                  <a:schemeClr val="accent2">
                    <a:lumMod val="50000"/>
                  </a:schemeClr>
                </a:solidFill>
              </a:rPr>
              <a:t>геоинформации</a:t>
            </a:r>
            <a:endParaRPr lang="ru-RU" altLang="ru-KZ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DFC881CD-A4CB-4323-960B-138590EDE6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557338"/>
            <a:ext cx="9144000" cy="5300662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Структура информации</a:t>
            </a:r>
            <a:r>
              <a:rPr lang="ru-RU" altLang="ru-KZ" sz="2800" dirty="0">
                <a:solidFill>
                  <a:schemeClr val="accent2">
                    <a:lumMod val="50000"/>
                  </a:schemeClr>
                </a:solidFill>
              </a:rPr>
              <a:t> –конструкция из элементов информации, построенная по определенным  правилам</a:t>
            </a:r>
          </a:p>
          <a:p>
            <a:pPr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Формат данных</a:t>
            </a:r>
            <a:r>
              <a:rPr lang="ru-RU" altLang="ru-KZ" sz="2800" dirty="0">
                <a:solidFill>
                  <a:schemeClr val="accent2">
                    <a:lumMod val="50000"/>
                  </a:schemeClr>
                </a:solidFill>
              </a:rPr>
              <a:t> – способ расположения данных в памяти компьютера, в базе данных и/или на внешнем носителе</a:t>
            </a:r>
          </a:p>
          <a:p>
            <a:pPr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Конвертирование</a:t>
            </a:r>
            <a:r>
              <a:rPr lang="ru-RU" altLang="ru-KZ" sz="2800" dirty="0">
                <a:solidFill>
                  <a:schemeClr val="accent2">
                    <a:lumMod val="50000"/>
                  </a:schemeClr>
                </a:solidFill>
              </a:rPr>
              <a:t> – преобразование данных из одного формата в другой</a:t>
            </a:r>
          </a:p>
          <a:p>
            <a:pPr>
              <a:buFontTx/>
              <a:buNone/>
            </a:pPr>
            <a:r>
              <a:rPr lang="ru-RU" altLang="ru-KZ" sz="2400" dirty="0">
                <a:solidFill>
                  <a:schemeClr val="accent2">
                    <a:lumMod val="50000"/>
                  </a:schemeClr>
                </a:solidFill>
              </a:rPr>
              <a:t>В геоинформационном картографировании применяются разные структуры и разные форматы для геометрической и семантической информации, для разных программных средств и систем управления базами данных (СУБД)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F8B5FE84-BA35-484C-8088-2A71496A2D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41475"/>
          </a:xfrm>
        </p:spPr>
        <p:txBody>
          <a:bodyPr/>
          <a:lstStyle/>
          <a:p>
            <a:r>
              <a:rPr lang="ru-RU" altLang="ru-KZ" b="1">
                <a:solidFill>
                  <a:schemeClr val="tx1"/>
                </a:solidFill>
              </a:rPr>
              <a:t>Языковые средства представления геоинформации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65438540-AF64-4942-99C8-6C127D8901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557338"/>
            <a:ext cx="9144000" cy="530066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KZ" sz="2800" b="1">
                <a:solidFill>
                  <a:srgbClr val="009900"/>
                </a:solidFill>
              </a:rPr>
              <a:t>    </a:t>
            </a:r>
            <a:r>
              <a:rPr lang="ru-RU" altLang="ru-KZ" sz="2800" b="1">
                <a:solidFill>
                  <a:srgbClr val="0066FF"/>
                </a:solidFill>
              </a:rPr>
              <a:t>Языковое средство</a:t>
            </a:r>
            <a:r>
              <a:rPr lang="ru-RU" altLang="ru-KZ" sz="2800">
                <a:solidFill>
                  <a:srgbClr val="0066FF"/>
                </a:solidFill>
              </a:rPr>
              <a:t> – совокупность символов, соглашений и правил, используемых для описания, манипулирования, поиска, отображения и передачи информации посредством компьютерной техники. Основные формы реализации  в ГИК: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KZ" sz="2800">
                <a:solidFill>
                  <a:srgbClr val="009900"/>
                </a:solidFill>
              </a:rPr>
              <a:t> </a:t>
            </a:r>
            <a:r>
              <a:rPr lang="ru-RU" altLang="ru-KZ" sz="2800" b="1">
                <a:solidFill>
                  <a:srgbClr val="FF0066"/>
                </a:solidFill>
              </a:rPr>
              <a:t>Система классификации и кодирования </a:t>
            </a:r>
            <a:r>
              <a:rPr lang="ru-RU" altLang="ru-KZ" sz="2800">
                <a:solidFill>
                  <a:srgbClr val="FF0066"/>
                </a:solidFill>
              </a:rPr>
              <a:t>– это совокупность методов и правил распределения пространственных объектов и их свойств по классификационным группировкам и присвоения им условных обозначений (кодов)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KZ" sz="2800" b="1">
                <a:solidFill>
                  <a:srgbClr val="009900"/>
                </a:solidFill>
              </a:rPr>
              <a:t>Правила цифрового описания объектов</a:t>
            </a:r>
            <a:r>
              <a:rPr lang="ru-RU" altLang="ru-KZ" sz="2800">
                <a:solidFill>
                  <a:srgbClr val="009900"/>
                </a:solidFill>
              </a:rPr>
              <a:t> – система единых требования к формализованному представлению геоинформации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KZ" sz="2800">
              <a:solidFill>
                <a:srgbClr val="0099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5C1EE72E-4AEB-458C-8707-ED80839058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2960" y="286605"/>
            <a:ext cx="8321040" cy="860980"/>
          </a:xfrm>
        </p:spPr>
        <p:txBody>
          <a:bodyPr/>
          <a:lstStyle/>
          <a:p>
            <a:r>
              <a:rPr lang="ru-RU" altLang="ru-KZ" dirty="0"/>
              <a:t>Связи рассмотренных понятий </a:t>
            </a:r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EA8C57A1-C06C-48B6-BF6A-211F6F805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412875"/>
            <a:ext cx="2087563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32FAAFF2-11B9-4A8C-88C1-1BF50FB98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1412875"/>
            <a:ext cx="2087562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38" name="Rectangle 6">
            <a:extLst>
              <a:ext uri="{FF2B5EF4-FFF2-40B4-BE49-F238E27FC236}">
                <a16:creationId xmlns:a16="http://schemas.microsoft.com/office/drawing/2014/main" id="{058463CB-633C-4D09-AEEF-05BECB841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9838" y="1412875"/>
            <a:ext cx="2087562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39" name="Oval 7">
            <a:extLst>
              <a:ext uri="{FF2B5EF4-FFF2-40B4-BE49-F238E27FC236}">
                <a16:creationId xmlns:a16="http://schemas.microsoft.com/office/drawing/2014/main" id="{998DDEE2-ABD3-4461-9A3B-1AD1E9AE7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2636838"/>
            <a:ext cx="2665412" cy="11525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40" name="Oval 8">
            <a:extLst>
              <a:ext uri="{FF2B5EF4-FFF2-40B4-BE49-F238E27FC236}">
                <a16:creationId xmlns:a16="http://schemas.microsoft.com/office/drawing/2014/main" id="{D52380DC-6DD4-46A0-8E74-EA61341BB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2636838"/>
            <a:ext cx="2665412" cy="11525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41" name="Oval 9">
            <a:extLst>
              <a:ext uri="{FF2B5EF4-FFF2-40B4-BE49-F238E27FC236}">
                <a16:creationId xmlns:a16="http://schemas.microsoft.com/office/drawing/2014/main" id="{C107DAD4-DAE8-4FB1-A782-263244D895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0788" y="2565400"/>
            <a:ext cx="2665412" cy="11525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45" name="AutoShape 13">
            <a:extLst>
              <a:ext uri="{FF2B5EF4-FFF2-40B4-BE49-F238E27FC236}">
                <a16:creationId xmlns:a16="http://schemas.microsoft.com/office/drawing/2014/main" id="{D7092A5D-4C97-4727-9870-9971D9137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5" y="4292600"/>
            <a:ext cx="2881313" cy="8651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46" name="Text Box 14">
            <a:extLst>
              <a:ext uri="{FF2B5EF4-FFF2-40B4-BE49-F238E27FC236}">
                <a16:creationId xmlns:a16="http://schemas.microsoft.com/office/drawing/2014/main" id="{5F0C069A-EDF8-449F-9C34-5048DD66A2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484313"/>
            <a:ext cx="19446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>
                <a:solidFill>
                  <a:schemeClr val="accent2">
                    <a:lumMod val="50000"/>
                  </a:schemeClr>
                </a:solidFill>
              </a:rPr>
              <a:t>ОБЪЕКТ</a:t>
            </a:r>
          </a:p>
        </p:txBody>
      </p:sp>
      <p:sp>
        <p:nvSpPr>
          <p:cNvPr id="18447" name="Text Box 15">
            <a:extLst>
              <a:ext uri="{FF2B5EF4-FFF2-40B4-BE49-F238E27FC236}">
                <a16:creationId xmlns:a16="http://schemas.microsoft.com/office/drawing/2014/main" id="{D31E4C3F-B5F3-476D-9DFC-3BDAC45AD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1557338"/>
            <a:ext cx="19446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 b="1">
                <a:solidFill>
                  <a:schemeClr val="accent2">
                    <a:lumMod val="50000"/>
                  </a:schemeClr>
                </a:solidFill>
              </a:rPr>
              <a:t>ОБЪЕКТ</a:t>
            </a:r>
          </a:p>
        </p:txBody>
      </p:sp>
      <p:sp>
        <p:nvSpPr>
          <p:cNvPr id="18448" name="Text Box 16">
            <a:extLst>
              <a:ext uri="{FF2B5EF4-FFF2-40B4-BE49-F238E27FC236}">
                <a16:creationId xmlns:a16="http://schemas.microsoft.com/office/drawing/2014/main" id="{FE472575-6DF7-44D0-A7BD-071528EF4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025" y="1557338"/>
            <a:ext cx="19446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>
                <a:solidFill>
                  <a:schemeClr val="accent2">
                    <a:lumMod val="50000"/>
                  </a:schemeClr>
                </a:solidFill>
              </a:rPr>
              <a:t>ОБЪЕКТ</a:t>
            </a:r>
          </a:p>
        </p:txBody>
      </p:sp>
      <p:sp>
        <p:nvSpPr>
          <p:cNvPr id="18449" name="Text Box 17">
            <a:extLst>
              <a:ext uri="{FF2B5EF4-FFF2-40B4-BE49-F238E27FC236}">
                <a16:creationId xmlns:a16="http://schemas.microsoft.com/office/drawing/2014/main" id="{8A51E7E2-F1EC-428A-A2C2-511B01F1F0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2997200"/>
            <a:ext cx="23749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b="1">
                <a:solidFill>
                  <a:schemeClr val="accent2">
                    <a:lumMod val="50000"/>
                  </a:schemeClr>
                </a:solidFill>
              </a:rPr>
              <a:t>    ФОРМА</a:t>
            </a:r>
          </a:p>
        </p:txBody>
      </p:sp>
      <p:sp>
        <p:nvSpPr>
          <p:cNvPr id="18450" name="Text Box 18">
            <a:extLst>
              <a:ext uri="{FF2B5EF4-FFF2-40B4-BE49-F238E27FC236}">
                <a16:creationId xmlns:a16="http://schemas.microsoft.com/office/drawing/2014/main" id="{415A2CE5-1EB6-4DDB-999A-297455DF4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2924175"/>
            <a:ext cx="23749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b="1">
                <a:solidFill>
                  <a:schemeClr val="accent2">
                    <a:lumMod val="50000"/>
                  </a:schemeClr>
                </a:solidFill>
              </a:rPr>
              <a:t>СУЩНОСТЬ</a:t>
            </a:r>
          </a:p>
        </p:txBody>
      </p:sp>
      <p:sp>
        <p:nvSpPr>
          <p:cNvPr id="18451" name="Text Box 19">
            <a:extLst>
              <a:ext uri="{FF2B5EF4-FFF2-40B4-BE49-F238E27FC236}">
                <a16:creationId xmlns:a16="http://schemas.microsoft.com/office/drawing/2014/main" id="{9711422D-2454-4907-983A-258BBD207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2225" y="2852738"/>
            <a:ext cx="2987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400" b="1">
                <a:solidFill>
                  <a:schemeClr val="accent2">
                    <a:lumMod val="50000"/>
                  </a:schemeClr>
                </a:solidFill>
              </a:rPr>
              <a:t>ВЗАИМОСВЯЗИ</a:t>
            </a:r>
          </a:p>
        </p:txBody>
      </p:sp>
      <p:sp>
        <p:nvSpPr>
          <p:cNvPr id="18452" name="AutoShape 20">
            <a:extLst>
              <a:ext uri="{FF2B5EF4-FFF2-40B4-BE49-F238E27FC236}">
                <a16:creationId xmlns:a16="http://schemas.microsoft.com/office/drawing/2014/main" id="{A9CBCEFD-F441-424C-8607-A109E04C43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4292600"/>
            <a:ext cx="2881312" cy="8651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53" name="AutoShape 21">
            <a:extLst>
              <a:ext uri="{FF2B5EF4-FFF2-40B4-BE49-F238E27FC236}">
                <a16:creationId xmlns:a16="http://schemas.microsoft.com/office/drawing/2014/main" id="{DB8C2C6A-CEF3-4CF0-A770-5AAC170E8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2688" y="4292600"/>
            <a:ext cx="2881312" cy="8651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54" name="Text Box 22">
            <a:extLst>
              <a:ext uri="{FF2B5EF4-FFF2-40B4-BE49-F238E27FC236}">
                <a16:creationId xmlns:a16="http://schemas.microsoft.com/office/drawing/2014/main" id="{2AC6F577-D903-4383-8FBD-4AF458D10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4221163"/>
            <a:ext cx="32035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>
                <a:solidFill>
                  <a:schemeClr val="accent2">
                    <a:lumMod val="50000"/>
                  </a:schemeClr>
                </a:solidFill>
              </a:rPr>
              <a:t>Геометрическая информация</a:t>
            </a:r>
          </a:p>
        </p:txBody>
      </p:sp>
      <p:sp>
        <p:nvSpPr>
          <p:cNvPr id="18455" name="Text Box 23">
            <a:extLst>
              <a:ext uri="{FF2B5EF4-FFF2-40B4-BE49-F238E27FC236}">
                <a16:creationId xmlns:a16="http://schemas.microsoft.com/office/drawing/2014/main" id="{B419F5FF-AB3F-4D61-8B72-19E581C71E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4221163"/>
            <a:ext cx="32035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>
                <a:solidFill>
                  <a:schemeClr val="accent2">
                    <a:lumMod val="50000"/>
                  </a:schemeClr>
                </a:solidFill>
              </a:rPr>
              <a:t>Семантическая информация</a:t>
            </a:r>
          </a:p>
        </p:txBody>
      </p:sp>
      <p:sp>
        <p:nvSpPr>
          <p:cNvPr id="18456" name="Text Box 24">
            <a:extLst>
              <a:ext uri="{FF2B5EF4-FFF2-40B4-BE49-F238E27FC236}">
                <a16:creationId xmlns:a16="http://schemas.microsoft.com/office/drawing/2014/main" id="{BB8D8E1E-86E1-4ADA-82D6-BBBF714C6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4221163"/>
            <a:ext cx="32035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>
                <a:solidFill>
                  <a:schemeClr val="accent2">
                    <a:lumMod val="50000"/>
                  </a:schemeClr>
                </a:solidFill>
              </a:rPr>
              <a:t>Топологическая информация</a:t>
            </a:r>
          </a:p>
        </p:txBody>
      </p:sp>
      <p:sp>
        <p:nvSpPr>
          <p:cNvPr id="18457" name="Line 25">
            <a:extLst>
              <a:ext uri="{FF2B5EF4-FFF2-40B4-BE49-F238E27FC236}">
                <a16:creationId xmlns:a16="http://schemas.microsoft.com/office/drawing/2014/main" id="{B10DAA50-5F7D-40A9-B8BF-3C04E7CA6D4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16463" y="2276475"/>
            <a:ext cx="0" cy="36036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58" name="Line 26">
            <a:extLst>
              <a:ext uri="{FF2B5EF4-FFF2-40B4-BE49-F238E27FC236}">
                <a16:creationId xmlns:a16="http://schemas.microsoft.com/office/drawing/2014/main" id="{886D4DA8-E499-4F51-9527-67C37029126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27313" y="2276475"/>
            <a:ext cx="1800225" cy="5048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59" name="Line 27">
            <a:extLst>
              <a:ext uri="{FF2B5EF4-FFF2-40B4-BE49-F238E27FC236}">
                <a16:creationId xmlns:a16="http://schemas.microsoft.com/office/drawing/2014/main" id="{FFB4B771-EC30-46E4-9F2D-34250BE246AB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6825" y="2276475"/>
            <a:ext cx="1511300" cy="5048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60" name="Line 28">
            <a:extLst>
              <a:ext uri="{FF2B5EF4-FFF2-40B4-BE49-F238E27FC236}">
                <a16:creationId xmlns:a16="http://schemas.microsoft.com/office/drawing/2014/main" id="{A69CC603-3079-4D5B-8175-28E68E31C22C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3713" y="3789363"/>
            <a:ext cx="0" cy="5032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61" name="Line 29">
            <a:extLst>
              <a:ext uri="{FF2B5EF4-FFF2-40B4-BE49-F238E27FC236}">
                <a16:creationId xmlns:a16="http://schemas.microsoft.com/office/drawing/2014/main" id="{1B5EA583-53DA-44E8-A8A7-996B6EE3F076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3438" y="3789363"/>
            <a:ext cx="0" cy="5032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62" name="Line 30">
            <a:extLst>
              <a:ext uri="{FF2B5EF4-FFF2-40B4-BE49-F238E27FC236}">
                <a16:creationId xmlns:a16="http://schemas.microsoft.com/office/drawing/2014/main" id="{5ABDAFDB-0D1B-4076-910B-4AC07EF2761B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3716338"/>
            <a:ext cx="0" cy="5762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63" name="Text Box 31">
            <a:extLst>
              <a:ext uri="{FF2B5EF4-FFF2-40B4-BE49-F238E27FC236}">
                <a16:creationId xmlns:a16="http://schemas.microsoft.com/office/drawing/2014/main" id="{ED994A60-3392-401D-84C1-FFE491F028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516563"/>
            <a:ext cx="201612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sz="2400" b="1">
                <a:solidFill>
                  <a:schemeClr val="accent2">
                    <a:lumMod val="50000"/>
                  </a:schemeClr>
                </a:solidFill>
              </a:rPr>
              <a:t>Структура</a:t>
            </a:r>
          </a:p>
          <a:p>
            <a:pPr algn="ctr">
              <a:spcBef>
                <a:spcPct val="50000"/>
              </a:spcBef>
            </a:pPr>
            <a:r>
              <a:rPr lang="ru-RU" altLang="ru-KZ" sz="2400" b="1">
                <a:solidFill>
                  <a:schemeClr val="accent2">
                    <a:lumMod val="50000"/>
                  </a:schemeClr>
                </a:solidFill>
              </a:rPr>
              <a:t> и формат</a:t>
            </a:r>
          </a:p>
        </p:txBody>
      </p:sp>
      <p:sp>
        <p:nvSpPr>
          <p:cNvPr id="18464" name="Text Box 32">
            <a:extLst>
              <a:ext uri="{FF2B5EF4-FFF2-40B4-BE49-F238E27FC236}">
                <a16:creationId xmlns:a16="http://schemas.microsoft.com/office/drawing/2014/main" id="{DC6B0CB9-2FE3-4763-8ABD-15F07BF16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3913" y="5445125"/>
            <a:ext cx="324008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sz="2400" b="1">
                <a:solidFill>
                  <a:schemeClr val="accent2">
                    <a:lumMod val="50000"/>
                  </a:schemeClr>
                </a:solidFill>
              </a:rPr>
              <a:t>Правила цифрового описания объектов</a:t>
            </a:r>
          </a:p>
        </p:txBody>
      </p:sp>
      <p:sp>
        <p:nvSpPr>
          <p:cNvPr id="18465" name="Text Box 33">
            <a:extLst>
              <a:ext uri="{FF2B5EF4-FFF2-40B4-BE49-F238E27FC236}">
                <a16:creationId xmlns:a16="http://schemas.microsoft.com/office/drawing/2014/main" id="{102094AF-0769-4B5E-935D-A3E8384CC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445125"/>
            <a:ext cx="273685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sz="2400" b="1">
                <a:solidFill>
                  <a:schemeClr val="accent2">
                    <a:lumMod val="50000"/>
                  </a:schemeClr>
                </a:solidFill>
              </a:rPr>
              <a:t>Система классификации и кодирования</a:t>
            </a:r>
          </a:p>
        </p:txBody>
      </p:sp>
      <p:sp>
        <p:nvSpPr>
          <p:cNvPr id="18466" name="Line 34">
            <a:extLst>
              <a:ext uri="{FF2B5EF4-FFF2-40B4-BE49-F238E27FC236}">
                <a16:creationId xmlns:a16="http://schemas.microsoft.com/office/drawing/2014/main" id="{4996C49B-78CC-4E5D-BA16-28F37B37CB8B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3713" y="5157788"/>
            <a:ext cx="0" cy="431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67" name="Line 35">
            <a:extLst>
              <a:ext uri="{FF2B5EF4-FFF2-40B4-BE49-F238E27FC236}">
                <a16:creationId xmlns:a16="http://schemas.microsoft.com/office/drawing/2014/main" id="{7EDD3A22-E44C-4586-A674-074375A6B56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5157788"/>
            <a:ext cx="0" cy="3587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68" name="Line 36">
            <a:extLst>
              <a:ext uri="{FF2B5EF4-FFF2-40B4-BE49-F238E27FC236}">
                <a16:creationId xmlns:a16="http://schemas.microsoft.com/office/drawing/2014/main" id="{BD5ED9A9-538D-428F-92C7-726370F1AD9F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5157788"/>
            <a:ext cx="0" cy="3587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D865A71-E7F3-4437-B6B0-CC258C385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733" y="2252073"/>
            <a:ext cx="7543800" cy="1088068"/>
          </a:xfrm>
        </p:spPr>
        <p:txBody>
          <a:bodyPr/>
          <a:lstStyle/>
          <a:p>
            <a:pPr algn="ctr"/>
            <a:r>
              <a:rPr lang="ru-RU" dirty="0"/>
              <a:t>Благодарю за внимание!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494064644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555</TotalTime>
  <Words>548</Words>
  <Application>Microsoft Office PowerPoint</Application>
  <PresentationFormat>Экран (4:3)</PresentationFormat>
  <Paragraphs>77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Ретро</vt:lpstr>
      <vt:lpstr>Основы ГИС и обработка геодезических данных</vt:lpstr>
      <vt:lpstr>Типы пространственных объектов </vt:lpstr>
      <vt:lpstr>Виды пространственных отношений:</vt:lpstr>
      <vt:lpstr>Примеры пространственных отношений</vt:lpstr>
      <vt:lpstr>Характеристики геоинформации</vt:lpstr>
      <vt:lpstr>Состав и содержание геоинформации</vt:lpstr>
      <vt:lpstr>Формы представления  геоинформации</vt:lpstr>
      <vt:lpstr>Структуры и форматы геоинформации</vt:lpstr>
      <vt:lpstr>Языковые средства представления геоинформации</vt:lpstr>
      <vt:lpstr>Связи рассмотренных понятий </vt:lpstr>
      <vt:lpstr>Благодарю за внимание!</vt:lpstr>
    </vt:vector>
  </TitlesOfParts>
  <Company>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ГЕОИНФОРМАЦИОННОЕ КАРТОГРАФИРОВАНИЕ</dc:title>
  <dc:creator>DV</dc:creator>
  <cp:lastModifiedBy>Acer</cp:lastModifiedBy>
  <cp:revision>21</cp:revision>
  <dcterms:created xsi:type="dcterms:W3CDTF">2006-08-15T13:48:55Z</dcterms:created>
  <dcterms:modified xsi:type="dcterms:W3CDTF">2024-09-21T03:06:40Z</dcterms:modified>
</cp:coreProperties>
</file>